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312" r:id="rId6"/>
    <p:sldId id="260" r:id="rId7"/>
    <p:sldId id="286" r:id="rId8"/>
    <p:sldId id="311" r:id="rId9"/>
    <p:sldId id="290" r:id="rId10"/>
    <p:sldId id="310" r:id="rId11"/>
    <p:sldId id="291" r:id="rId12"/>
    <p:sldId id="292" r:id="rId13"/>
    <p:sldId id="293" r:id="rId14"/>
    <p:sldId id="294" r:id="rId15"/>
    <p:sldId id="299" r:id="rId16"/>
    <p:sldId id="296" r:id="rId17"/>
    <p:sldId id="295" r:id="rId18"/>
    <p:sldId id="297" r:id="rId19"/>
    <p:sldId id="317" r:id="rId20"/>
    <p:sldId id="308" r:id="rId21"/>
    <p:sldId id="298" r:id="rId22"/>
    <p:sldId id="304" r:id="rId23"/>
    <p:sldId id="301" r:id="rId24"/>
    <p:sldId id="302" r:id="rId25"/>
    <p:sldId id="303" r:id="rId26"/>
    <p:sldId id="305" r:id="rId27"/>
    <p:sldId id="287" r:id="rId28"/>
    <p:sldId id="313" r:id="rId29"/>
    <p:sldId id="307" r:id="rId30"/>
    <p:sldId id="314" r:id="rId31"/>
    <p:sldId id="306" r:id="rId32"/>
    <p:sldId id="316" r:id="rId33"/>
    <p:sldId id="315" r:id="rId34"/>
    <p:sldId id="283" r:id="rId35"/>
  </p:sldIdLst>
  <p:sldSz cx="12192000" cy="6858000"/>
  <p:notesSz cx="10234613" cy="70993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4434999" cy="356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25" tIns="49100" rIns="98225" bIns="491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97246" y="2"/>
            <a:ext cx="4434999" cy="356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25" tIns="49100" rIns="98225" bIns="491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25" tIns="49100" rIns="98225" bIns="491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743106"/>
            <a:ext cx="4434999" cy="35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25" tIns="49100" rIns="98225" bIns="491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797246" y="6743106"/>
            <a:ext cx="4434999" cy="35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25" tIns="49100" rIns="98225" bIns="491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42859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/>
          <p:cNvSpPr txBox="1">
            <a:spLocks noGrp="1"/>
          </p:cNvSpPr>
          <p:nvPr>
            <p:ph type="sldNum" idx="12"/>
          </p:nvPr>
        </p:nvSpPr>
        <p:spPr>
          <a:xfrm>
            <a:off x="5797246" y="6743106"/>
            <a:ext cx="4434999" cy="35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25" tIns="49100" rIns="98225" bIns="49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811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3704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3434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3720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933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1152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651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379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2790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4706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12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8627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7771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8936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2578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423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4915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72652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6216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1980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61414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319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1080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45182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19769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32543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787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1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:notes"/>
          <p:cNvSpPr txBox="1">
            <a:spLocks noGrp="1"/>
          </p:cNvSpPr>
          <p:nvPr>
            <p:ph type="sldNum" idx="12"/>
          </p:nvPr>
        </p:nvSpPr>
        <p:spPr>
          <a:xfrm>
            <a:off x="5797246" y="6743106"/>
            <a:ext cx="4434999" cy="35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25" tIns="49100" rIns="98225" bIns="49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845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128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585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9499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4399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797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spcFirstLastPara="1" wrap="square" lIns="98225" tIns="49100" rIns="98225" bIns="49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185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91087" y="2677415"/>
            <a:ext cx="10363200" cy="901094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91087" y="3645154"/>
            <a:ext cx="10363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MSCSKE Program, IOE Pulchowk Campus, TU Nepal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992698" y="272044"/>
            <a:ext cx="10616597" cy="45645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 rot="5400000">
            <a:off x="3769966" y="-1713164"/>
            <a:ext cx="5035167" cy="10643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/>
          <p:nvPr/>
        </p:nvSpPr>
        <p:spPr>
          <a:xfrm>
            <a:off x="762000" y="6501368"/>
            <a:ext cx="11430000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MSICE Program, IOE Pulchowk Campus, TU Nepal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/>
          <p:nvPr/>
        </p:nvSpPr>
        <p:spPr>
          <a:xfrm>
            <a:off x="762000" y="6501368"/>
            <a:ext cx="11430000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MSICE Program, IOE Pulchowk Campus, TU Nepal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992697" y="1090998"/>
            <a:ext cx="10616597" cy="503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/>
            </a:lvl4pPr>
            <a:lvl5pPr marL="2286000" lvl="4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153493" y="6537870"/>
            <a:ext cx="456108" cy="252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1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/>
          <p:nvPr/>
        </p:nvSpPr>
        <p:spPr>
          <a:xfrm>
            <a:off x="762000" y="6501368"/>
            <a:ext cx="11430000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MSCSKE Program, IOE Pulchowk Campus, TU Nepal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delingsoverskrift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762000" y="6501368"/>
            <a:ext cx="11430000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MSICE Program, IOE Pulchowk Campus, TU Nepal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983733" y="272044"/>
            <a:ext cx="10616597" cy="472028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/>
            </a:lvl3pPr>
            <a:lvl4pPr marL="1828800" lvl="3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40273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/>
            </a:lvl3pPr>
            <a:lvl4pPr marL="1828800" lvl="3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/>
          <p:nvPr/>
        </p:nvSpPr>
        <p:spPr>
          <a:xfrm>
            <a:off x="762000" y="6501368"/>
            <a:ext cx="11430000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MSICE Program, IOE Pulchowk Campus, TU Nepal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019593" y="272044"/>
            <a:ext cx="10616597" cy="45645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44282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442822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992698" y="289973"/>
            <a:ext cx="10616597" cy="463063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/>
          <p:nvPr/>
        </p:nvSpPr>
        <p:spPr>
          <a:xfrm>
            <a:off x="762000" y="6501368"/>
            <a:ext cx="11430000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MSICE Program, IOE Pulchowk Campus, TU Nepal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/>
        </p:nvSpPr>
        <p:spPr>
          <a:xfrm>
            <a:off x="762000" y="6501368"/>
            <a:ext cx="11430000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MSICE Program, IOE Pulchowk Campus, TU Nepal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9"/>
          <p:cNvSpPr txBox="1"/>
          <p:nvPr/>
        </p:nvSpPr>
        <p:spPr>
          <a:xfrm>
            <a:off x="762000" y="6501368"/>
            <a:ext cx="11430000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MSICE Program, IOE Pulchowk Campus, TU Nepal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3" name="Google Shape;53;p10"/>
          <p:cNvSpPr txBox="1"/>
          <p:nvPr/>
        </p:nvSpPr>
        <p:spPr>
          <a:xfrm>
            <a:off x="762000" y="6501368"/>
            <a:ext cx="11430000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MSICE Program, IOE Pulchowk Campus, TU Nepal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992698" y="272044"/>
            <a:ext cx="10616597" cy="45645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965803" y="1090998"/>
            <a:ext cx="10643492" cy="503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" descr="hor_blaa_stripe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6489700"/>
            <a:ext cx="12192000" cy="35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" y="23727"/>
            <a:ext cx="965802" cy="97135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957941" y="2415211"/>
            <a:ext cx="9896345" cy="901200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ct val="100000"/>
            </a:pPr>
            <a:r>
              <a:rPr lang="en-US" sz="3000" dirty="0"/>
              <a:t>Multi-Objective Optimization Using Membrane Inspired Evolutionary Algorithm</a:t>
            </a:r>
            <a:endParaRPr sz="3000" dirty="0">
              <a:sym typeface="Times New Roman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957942" y="341194"/>
            <a:ext cx="10912928" cy="1392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Electronics</a:t>
            </a:r>
            <a:r>
              <a:rPr lang="en-US" sz="2400" b="1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Computer Engineering</a:t>
            </a:r>
            <a:br>
              <a:rPr lang="en-US" sz="2400" b="1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1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Institute of Engineering, </a:t>
            </a:r>
            <a:r>
              <a:rPr lang="en-US" sz="2800" b="1" i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Pulchowk</a:t>
            </a:r>
            <a:r>
              <a:rPr lang="en-US" sz="2800" b="1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Campus, TU, Nepal</a:t>
            </a:r>
            <a:endParaRPr sz="2000" b="1" i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spcBef>
                <a:spcPts val="600"/>
              </a:spcBef>
              <a:buClr>
                <a:schemeClr val="dk1"/>
              </a:buClr>
              <a:buSzPts val="2800"/>
            </a:pPr>
            <a:r>
              <a:rPr lang="en-US" sz="2400" b="1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MSc in 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System and Knowledge Engineering </a:t>
            </a:r>
            <a:r>
              <a:rPr lang="en-US" sz="2400" b="1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756591" y="4446399"/>
            <a:ext cx="5149522" cy="156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Student:</a:t>
            </a:r>
            <a:endParaRPr sz="1800" dirty="0" smtClean="0"/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16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Bishwo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Prasad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Lamichhane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070MSCS655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6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</a:t>
            </a: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Electronics and </a:t>
            </a: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</a:t>
            </a: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Engineering,</a:t>
            </a:r>
            <a:endParaRPr sz="1600" dirty="0"/>
          </a:p>
          <a:p>
            <a:pPr marL="0" marR="0" lvl="0" indent="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IOE </a:t>
            </a:r>
            <a:r>
              <a:rPr lang="en-US" sz="1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Pulchowk</a:t>
            </a: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Campus, TU</a:t>
            </a:r>
            <a:endParaRPr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4430497" y="6013695"/>
            <a:ext cx="31569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</a:t>
            </a:r>
            <a:r>
              <a:rPr lang="en-US" sz="1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April, </a:t>
            </a:r>
            <a:r>
              <a:rPr lang="en-US" sz="1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69;p13"/>
          <p:cNvSpPr/>
          <p:nvPr/>
        </p:nvSpPr>
        <p:spPr>
          <a:xfrm>
            <a:off x="6111781" y="4446399"/>
            <a:ext cx="5149522" cy="156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Supervisor:</a:t>
            </a:r>
            <a:endParaRPr sz="1800" dirty="0" smtClean="0"/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1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Sanjeeb</a:t>
            </a: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Prasad Pandey, Ph.D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</a:t>
            </a: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Electronics and </a:t>
            </a: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</a:t>
            </a: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Engineering,</a:t>
            </a:r>
            <a:endParaRPr sz="1600" dirty="0"/>
          </a:p>
          <a:p>
            <a:pPr marL="0" marR="0" lvl="0" indent="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IOE </a:t>
            </a:r>
            <a:r>
              <a:rPr lang="en-US" sz="1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Pulchowk</a:t>
            </a: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Campus, TU</a:t>
            </a:r>
            <a:endParaRPr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/>
            <a:r>
              <a:rPr lang="en-US" dirty="0" smtClean="0"/>
              <a:t>Initialization (contd.)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98" y="933187"/>
            <a:ext cx="4821248" cy="4501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96" y="933187"/>
            <a:ext cx="4903816" cy="4523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7351" y="5607566"/>
            <a:ext cx="341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Latin Hypercube Sampling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8348" y="5607566"/>
            <a:ext cx="328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 Sampling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/>
            <a:r>
              <a:rPr lang="en-US" dirty="0"/>
              <a:t>Non-dominating sort inside </a:t>
            </a:r>
            <a:r>
              <a:rPr lang="en-US" dirty="0" smtClean="0"/>
              <a:t>membrane</a:t>
            </a:r>
            <a:endParaRPr lang="en-US" dirty="0"/>
          </a:p>
        </p:txBody>
      </p:sp>
      <p:sp>
        <p:nvSpPr>
          <p:cNvPr id="5" name="Google Shape;96;p17"/>
          <p:cNvSpPr txBox="1">
            <a:spLocks noGrp="1"/>
          </p:cNvSpPr>
          <p:nvPr>
            <p:ph type="body" idx="1"/>
          </p:nvPr>
        </p:nvSpPr>
        <p:spPr>
          <a:xfrm>
            <a:off x="992697" y="1090998"/>
            <a:ext cx="10616597" cy="526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Non-dominating sort is performed inside each membrane.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membrane will have its own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areto fronts.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figure shows an example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fronts inside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membrane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step is independent of the operations within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partitions so has been done in parallel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774" y="1041868"/>
            <a:ext cx="2451646" cy="536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/>
            <a:r>
              <a:rPr lang="en-US" dirty="0"/>
              <a:t>Mate Assignment</a:t>
            </a:r>
          </a:p>
        </p:txBody>
      </p:sp>
      <p:sp>
        <p:nvSpPr>
          <p:cNvPr id="5" name="Google Shape;96;p17"/>
          <p:cNvSpPr txBox="1">
            <a:spLocks noGrp="1"/>
          </p:cNvSpPr>
          <p:nvPr>
            <p:ph type="body" idx="1"/>
          </p:nvPr>
        </p:nvSpPr>
        <p:spPr>
          <a:xfrm>
            <a:off x="992697" y="1090998"/>
            <a:ext cx="10616597" cy="526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Sorted symbol objects are divided into two parts </a:t>
            </a:r>
            <a:endParaRPr lang="en-US" dirty="0" smtClean="0"/>
          </a:p>
          <a:p>
            <a:pPr lvl="1"/>
            <a:r>
              <a:rPr lang="en-US" dirty="0" smtClean="0"/>
              <a:t>elite </a:t>
            </a:r>
            <a:r>
              <a:rPr lang="en-US" dirty="0"/>
              <a:t>solutions and </a:t>
            </a:r>
            <a:endParaRPr lang="en-US" dirty="0" smtClean="0"/>
          </a:p>
          <a:p>
            <a:pPr lvl="1"/>
            <a:r>
              <a:rPr lang="en-US" dirty="0" smtClean="0"/>
              <a:t>non-elite </a:t>
            </a:r>
            <a:r>
              <a:rPr lang="en-US" dirty="0"/>
              <a:t>solutions. </a:t>
            </a:r>
            <a:endParaRPr lang="en-US" dirty="0" smtClean="0"/>
          </a:p>
          <a:p>
            <a:r>
              <a:rPr lang="en-US" dirty="0" smtClean="0"/>
              <a:t>A parent </a:t>
            </a:r>
            <a:r>
              <a:rPr lang="en-US" dirty="0"/>
              <a:t>pair is generated by selecting </a:t>
            </a:r>
            <a:endParaRPr lang="en-US" dirty="0" smtClean="0"/>
          </a:p>
          <a:p>
            <a:pPr lvl="1"/>
            <a:r>
              <a:rPr lang="en-US" dirty="0" smtClean="0"/>
              <a:t>one </a:t>
            </a:r>
            <a:r>
              <a:rPr lang="en-US" dirty="0"/>
              <a:t>from the elite solutions and </a:t>
            </a:r>
            <a:endParaRPr lang="en-US" dirty="0" smtClean="0"/>
          </a:p>
          <a:p>
            <a:pPr lvl="1"/>
            <a:r>
              <a:rPr lang="en-US" dirty="0" smtClean="0"/>
              <a:t>one from </a:t>
            </a:r>
            <a:r>
              <a:rPr lang="en-US" dirty="0"/>
              <a:t>all of </a:t>
            </a:r>
            <a:r>
              <a:rPr lang="en-US" dirty="0" smtClean="0"/>
              <a:t>the solutions </a:t>
            </a:r>
            <a:br>
              <a:rPr lang="en-US" dirty="0" smtClean="0"/>
            </a:br>
            <a:r>
              <a:rPr lang="en-US" dirty="0" smtClean="0"/>
              <a:t>(except the first parent).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Mate assignment process is executed in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membranes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Mate selection process in repeated until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of pairs are equal to number of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symbol objects.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77" y="1774209"/>
            <a:ext cx="5833823" cy="416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/>
            <a:r>
              <a:rPr lang="en-US" dirty="0"/>
              <a:t>Reproduction</a:t>
            </a:r>
          </a:p>
        </p:txBody>
      </p:sp>
      <p:sp>
        <p:nvSpPr>
          <p:cNvPr id="5" name="Google Shape;96;p17"/>
          <p:cNvSpPr txBox="1">
            <a:spLocks noGrp="1"/>
          </p:cNvSpPr>
          <p:nvPr>
            <p:ph type="body" idx="1"/>
          </p:nvPr>
        </p:nvSpPr>
        <p:spPr>
          <a:xfrm>
            <a:off x="992697" y="1090998"/>
            <a:ext cx="10616597" cy="526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An offspring is created by combining the features of parent </a:t>
            </a:r>
            <a:r>
              <a:rPr lang="en-US" dirty="0" smtClean="0"/>
              <a:t>pair</a:t>
            </a:r>
            <a:r>
              <a:rPr lang="en-US" dirty="0"/>
              <a:t> </a:t>
            </a:r>
            <a:endParaRPr lang="en-US" dirty="0"/>
          </a:p>
          <a:p>
            <a:pPr lvl="1"/>
            <a:r>
              <a:rPr lang="en-US" dirty="0" smtClean="0"/>
              <a:t>If </a:t>
            </a:r>
            <a:r>
              <a:rPr lang="en-US" dirty="0"/>
              <a:t>one of the parent </a:t>
            </a:r>
            <a:r>
              <a:rPr lang="en-US" dirty="0" smtClean="0"/>
              <a:t>is dominating other the </a:t>
            </a:r>
            <a:r>
              <a:rPr lang="en-US" dirty="0"/>
              <a:t>offspring gets more characteristics from dominating parent. </a:t>
            </a:r>
            <a:endParaRPr lang="en-US" dirty="0"/>
          </a:p>
          <a:p>
            <a:pPr lvl="1"/>
            <a:r>
              <a:rPr lang="en-US" dirty="0" smtClean="0"/>
              <a:t>Otherwise </a:t>
            </a:r>
            <a:r>
              <a:rPr lang="en-US" dirty="0" smtClean="0"/>
              <a:t>offspring </a:t>
            </a:r>
            <a:r>
              <a:rPr lang="en-US" dirty="0"/>
              <a:t>gets equal characteristics from both parents. </a:t>
            </a:r>
            <a:endParaRPr lang="en-US" dirty="0" smtClean="0"/>
          </a:p>
          <a:p>
            <a:r>
              <a:rPr lang="en-US" dirty="0" smtClean="0"/>
              <a:t>Small </a:t>
            </a:r>
            <a:r>
              <a:rPr lang="en-US" dirty="0"/>
              <a:t>mutation is </a:t>
            </a:r>
            <a:r>
              <a:rPr lang="en-US" dirty="0" smtClean="0"/>
              <a:t>also introduced into offspring.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generate next generation of symbol objects 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38" y="3995806"/>
            <a:ext cx="84582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/>
            <a:r>
              <a:rPr lang="en-US" dirty="0"/>
              <a:t>Reproduction</a:t>
            </a:r>
          </a:p>
        </p:txBody>
      </p:sp>
      <p:sp>
        <p:nvSpPr>
          <p:cNvPr id="5" name="Google Shape;96;p17"/>
          <p:cNvSpPr txBox="1">
            <a:spLocks noGrp="1"/>
          </p:cNvSpPr>
          <p:nvPr>
            <p:ph type="body" idx="1"/>
          </p:nvPr>
        </p:nvSpPr>
        <p:spPr>
          <a:xfrm>
            <a:off x="992697" y="1090998"/>
            <a:ext cx="10616597" cy="526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46" y="1620402"/>
            <a:ext cx="85534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/>
            <a:r>
              <a:rPr lang="en-US" dirty="0"/>
              <a:t>Global non-dominating sort</a:t>
            </a:r>
          </a:p>
        </p:txBody>
      </p:sp>
      <p:sp>
        <p:nvSpPr>
          <p:cNvPr id="5" name="Google Shape;96;p17"/>
          <p:cNvSpPr txBox="1">
            <a:spLocks noGrp="1"/>
          </p:cNvSpPr>
          <p:nvPr>
            <p:ph type="body" idx="1"/>
          </p:nvPr>
        </p:nvSpPr>
        <p:spPr>
          <a:xfrm>
            <a:off x="992697" y="1090998"/>
            <a:ext cx="10616597" cy="526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non-dominating sort of all of the symbol objects is performed.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pareto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front of this step contains the best solutions up to this iteration.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Optimization can be stopped at this stage if termination condition is met.</a:t>
            </a:r>
          </a:p>
        </p:txBody>
      </p:sp>
    </p:spTree>
    <p:extLst>
      <p:ext uri="{BB962C8B-B14F-4D97-AF65-F5344CB8AC3E}">
        <p14:creationId xmlns:p14="http://schemas.microsoft.com/office/powerpoint/2010/main" val="7247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/>
            <a:r>
              <a:rPr lang="en-US" dirty="0" smtClean="0"/>
              <a:t>Reject and Repopulate </a:t>
            </a:r>
            <a:r>
              <a:rPr lang="en-US" dirty="0"/>
              <a:t>Rule</a:t>
            </a:r>
          </a:p>
        </p:txBody>
      </p:sp>
      <p:sp>
        <p:nvSpPr>
          <p:cNvPr id="5" name="Google Shape;96;p17"/>
          <p:cNvSpPr txBox="1">
            <a:spLocks noGrp="1"/>
          </p:cNvSpPr>
          <p:nvPr>
            <p:ph type="body" idx="1"/>
          </p:nvPr>
        </p:nvSpPr>
        <p:spPr>
          <a:xfrm>
            <a:off x="992697" y="1090998"/>
            <a:ext cx="10616597" cy="526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In this step half of the low ranking solutions (solution in higher fronts) </a:t>
            </a:r>
            <a:r>
              <a:rPr lang="en-US" dirty="0" smtClean="0"/>
              <a:t>are rejected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a </a:t>
            </a:r>
            <a:r>
              <a:rPr lang="en-US" dirty="0" smtClean="0"/>
              <a:t>front is </a:t>
            </a:r>
            <a:r>
              <a:rPr lang="en-US" dirty="0"/>
              <a:t>being partially rejected, then symbol objects in this front are rejected in such a </a:t>
            </a:r>
            <a:r>
              <a:rPr lang="en-US" dirty="0" smtClean="0"/>
              <a:t>manner such that 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E</a:t>
            </a:r>
            <a:r>
              <a:rPr lang="en-US" sz="2200" dirty="0" smtClean="0"/>
              <a:t>very </a:t>
            </a:r>
            <a:r>
              <a:rPr lang="en-US" sz="2200" dirty="0"/>
              <a:t>membrane gets similar number of symbol </a:t>
            </a:r>
            <a:r>
              <a:rPr lang="en-US" sz="2200" dirty="0" smtClean="0"/>
              <a:t>objects </a:t>
            </a:r>
            <a:r>
              <a:rPr lang="en-US" sz="2200" dirty="0"/>
              <a:t>as much as possible. </a:t>
            </a:r>
            <a:endParaRPr lang="en-US" sz="2200" dirty="0" smtClean="0"/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This will </a:t>
            </a:r>
            <a:r>
              <a:rPr lang="en-US" sz="2200" dirty="0"/>
              <a:t>ensure diversity of </a:t>
            </a:r>
            <a:r>
              <a:rPr lang="en-US" sz="2200" dirty="0" smtClean="0"/>
              <a:t>solutions.</a:t>
            </a:r>
          </a:p>
          <a:p>
            <a:r>
              <a:rPr lang="en-US" dirty="0"/>
              <a:t>Accepted symbol objects are sent into their corresponding parent membranes.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04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/>
            <a:r>
              <a:rPr lang="en-US" dirty="0"/>
              <a:t>Divide and Merge Rule</a:t>
            </a:r>
          </a:p>
        </p:txBody>
      </p:sp>
      <p:sp>
        <p:nvSpPr>
          <p:cNvPr id="5" name="Google Shape;96;p17"/>
          <p:cNvSpPr txBox="1">
            <a:spLocks noGrp="1"/>
          </p:cNvSpPr>
          <p:nvPr>
            <p:ph type="body" idx="1"/>
          </p:nvPr>
        </p:nvSpPr>
        <p:spPr>
          <a:xfrm>
            <a:off x="992697" y="914400"/>
            <a:ext cx="10616597" cy="544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Membranes may contain more or less symbol objects than at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start.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membrane contains more symbol objects, a division rule is applied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membrane contains less symbol objects, it is merged with its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neighbor.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division threshold is set at 150%, while the merge threshold is set at 50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end of this step,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number of membranes and symbol objects are the same as at initialization, but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number of symbol objects inside each membrane is between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50%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150%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membrane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divided into two partitions,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assigning symbol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objects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new membranes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dividing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them equally between elite and non-elite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/>
            <a:r>
              <a:rPr lang="en-US" dirty="0"/>
              <a:t>Divide and Merge </a:t>
            </a:r>
            <a:r>
              <a:rPr lang="en-US" dirty="0" smtClean="0"/>
              <a:t>Rule (contd.)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96;p1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992697" y="1090998"/>
                <a:ext cx="10616597" cy="52688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At the end of this step number of membranes and number of symbol objects are </a:t>
                </a:r>
                <a:r>
                  <a:rPr lang="en-US" dirty="0" smtClean="0"/>
                  <a:t>same as </a:t>
                </a:r>
                <a:r>
                  <a:rPr lang="en-US" dirty="0"/>
                  <a:t>they are at the initialization step. </a:t>
                </a: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But </a:t>
                </a:r>
                <a:r>
                  <a:rPr lang="en-US" dirty="0"/>
                  <a:t>number of symbol objects inside are </a:t>
                </a:r>
                <a:r>
                  <a:rPr lang="en-US" dirty="0" smtClean="0"/>
                  <a:t>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50% </m:t>
                    </m:r>
                  </m:oMath>
                </a14:m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150%</m:t>
                    </m:r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Repeat </a:t>
                </a:r>
                <a:r>
                  <a:rPr lang="en-US" dirty="0"/>
                  <a:t>from "Non-dominating sort inside membrane" step until termination condition </a:t>
                </a:r>
                <a:r>
                  <a:rPr lang="en-US" dirty="0" smtClean="0"/>
                  <a:t>is reached</a:t>
                </a:r>
                <a:r>
                  <a:rPr lang="en-US" dirty="0"/>
                  <a:t>.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Google Shape;96;p1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92697" y="1090998"/>
                <a:ext cx="10616597" cy="5268859"/>
              </a:xfrm>
              <a:prstGeom prst="rect">
                <a:avLst/>
              </a:prstGeom>
              <a:blipFill rotWithShape="0">
                <a:blip r:embed="rId3"/>
                <a:stretch>
                  <a:fillRect l="-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6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/>
            <a:r>
              <a:rPr lang="en-US" dirty="0" smtClean="0"/>
              <a:t>Performance Indicators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96;p1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992697" y="1090998"/>
                <a:ext cx="10616597" cy="52688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r>
                  <a:rPr lang="en-US" dirty="0" smtClean="0"/>
                  <a:t>At the end of this step number of membranes and number of symbol objects are </a:t>
                </a:r>
                <a:r>
                  <a:rPr lang="en-US" dirty="0" smtClean="0"/>
                  <a:t>same as </a:t>
                </a:r>
                <a:r>
                  <a:rPr lang="en-US" dirty="0"/>
                  <a:t>they are at the initialization step. </a:t>
                </a:r>
                <a:endParaRPr lang="en-US" dirty="0" smtClean="0"/>
              </a:p>
              <a:p>
                <a:r>
                  <a:rPr lang="en-US" dirty="0" smtClean="0"/>
                  <a:t>But </a:t>
                </a:r>
                <a:r>
                  <a:rPr lang="en-US" dirty="0"/>
                  <a:t>number of symbol objects inside are </a:t>
                </a:r>
                <a:r>
                  <a:rPr lang="en-US" dirty="0" smtClean="0"/>
                  <a:t>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50% </m:t>
                    </m:r>
                  </m:oMath>
                </a14:m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150%</m:t>
                    </m:r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r>
                  <a:rPr lang="en-US" dirty="0" smtClean="0"/>
                  <a:t>Repeat </a:t>
                </a:r>
                <a:r>
                  <a:rPr lang="en-US" dirty="0"/>
                  <a:t>from "Non-dominating sort inside membrane" step until termination condition </a:t>
                </a:r>
                <a:r>
                  <a:rPr lang="en-US" dirty="0" smtClean="0"/>
                  <a:t>is reached</a:t>
                </a:r>
                <a:r>
                  <a:rPr lang="en-US" dirty="0"/>
                  <a:t>.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Google Shape;96;p1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92697" y="1090998"/>
                <a:ext cx="10616597" cy="5268859"/>
              </a:xfrm>
              <a:prstGeom prst="rect">
                <a:avLst/>
              </a:prstGeom>
              <a:blipFill rotWithShape="0">
                <a:blip r:embed="rId3"/>
                <a:stretch>
                  <a:fillRect l="-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0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700" cy="536400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Outline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992697" y="1090998"/>
            <a:ext cx="10616700" cy="50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Introduction</a:t>
            </a:r>
          </a:p>
          <a:p>
            <a:pPr marL="6096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Statement of the Problem</a:t>
            </a:r>
          </a:p>
          <a:p>
            <a:pPr marL="6096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Objectives</a:t>
            </a:r>
          </a:p>
          <a:p>
            <a:pPr marL="6096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Literature Review</a:t>
            </a:r>
          </a:p>
          <a:p>
            <a:pPr marL="6096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Methodology</a:t>
            </a:r>
          </a:p>
          <a:p>
            <a:pPr marL="6096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Results</a:t>
            </a:r>
            <a:endParaRPr lang="en-US" sz="2600" dirty="0"/>
          </a:p>
          <a:p>
            <a:pPr marL="6096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Conclusions and </a:t>
            </a:r>
            <a:r>
              <a:rPr lang="en-US" sz="2600" smtClean="0"/>
              <a:t>future works</a:t>
            </a:r>
            <a:endParaRPr lang="en-US" sz="2600" dirty="0" smtClean="0"/>
          </a:p>
          <a:p>
            <a:pPr marL="6096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Thesis Timeline</a:t>
            </a:r>
          </a:p>
          <a:p>
            <a:pPr marL="6096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/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5" name="Google Shape;96;p17"/>
          <p:cNvSpPr txBox="1">
            <a:spLocks noGrp="1"/>
          </p:cNvSpPr>
          <p:nvPr>
            <p:ph type="body" idx="1"/>
          </p:nvPr>
        </p:nvSpPr>
        <p:spPr>
          <a:xfrm>
            <a:off x="992697" y="1090998"/>
            <a:ext cx="10616597" cy="526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Implementation of the algorithm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done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PHP 8.2 programming language.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testing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also created to check the performance of algorithm with different parameters.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Program for </a:t>
            </a:r>
            <a:endParaRPr lang="en-US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visualization </a:t>
            </a:r>
            <a:r>
              <a:rPr lang="en-US" dirty="0"/>
              <a:t>of solutions in decision space, </a:t>
            </a:r>
            <a:endParaRPr lang="en-US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visualization of </a:t>
            </a:r>
            <a:r>
              <a:rPr lang="en-US" dirty="0" smtClean="0"/>
              <a:t>objective </a:t>
            </a:r>
            <a:r>
              <a:rPr lang="en-US" dirty="0"/>
              <a:t>values in objective </a:t>
            </a:r>
            <a:r>
              <a:rPr lang="en-US" dirty="0" smtClean="0"/>
              <a:t>space and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visualization of </a:t>
            </a:r>
            <a:r>
              <a:rPr lang="en-US" dirty="0" err="1" smtClean="0"/>
              <a:t>pareto</a:t>
            </a:r>
            <a:r>
              <a:rPr lang="en-US" dirty="0" smtClean="0"/>
              <a:t> </a:t>
            </a:r>
            <a:r>
              <a:rPr lang="en-US" dirty="0"/>
              <a:t>fronts from stored </a:t>
            </a:r>
            <a:r>
              <a:rPr lang="en-US" dirty="0"/>
              <a:t>details </a:t>
            </a:r>
            <a:r>
              <a:rPr lang="en-US" dirty="0" smtClean="0"/>
              <a:t>of algorithm </a:t>
            </a:r>
            <a:r>
              <a:rPr lang="en-US" dirty="0"/>
              <a:t>execution</a:t>
            </a:r>
            <a:endParaRPr lang="en-US" dirty="0" smtClean="0"/>
          </a:p>
          <a:p>
            <a:pPr marL="558800" lvl="1" indent="0">
              <a:lnSpc>
                <a:spcPct val="150000"/>
              </a:lnSpc>
              <a:buNone/>
            </a:pPr>
            <a:r>
              <a:rPr lang="en-US" sz="2400" dirty="0" smtClean="0"/>
              <a:t>is also created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Performance metrics are calculated with open source “</a:t>
            </a:r>
            <a:r>
              <a:rPr lang="en-US" dirty="0" err="1" smtClean="0"/>
              <a:t>pymoo</a:t>
            </a:r>
            <a:r>
              <a:rPr lang="en-US" dirty="0" smtClean="0"/>
              <a:t>” package written in Python language.</a:t>
            </a:r>
          </a:p>
        </p:txBody>
      </p:sp>
    </p:spTree>
    <p:extLst>
      <p:ext uri="{BB962C8B-B14F-4D97-AF65-F5344CB8AC3E}">
        <p14:creationId xmlns:p14="http://schemas.microsoft.com/office/powerpoint/2010/main" val="37489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/>
            <a:r>
              <a:rPr lang="en-US" dirty="0" smtClean="0"/>
              <a:t>Output </a:t>
            </a:r>
            <a:r>
              <a:rPr lang="en-US" dirty="0" smtClean="0"/>
              <a:t>– Algorithm Test Application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98" y="965802"/>
            <a:ext cx="8065969" cy="5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/>
            <a:r>
              <a:rPr lang="en-US" dirty="0" smtClean="0"/>
              <a:t>Output </a:t>
            </a:r>
            <a:r>
              <a:rPr lang="en-US" dirty="0" smtClean="0"/>
              <a:t>– Symbol Object Visualization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98" y="859808"/>
            <a:ext cx="6355502" cy="541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/>
            <a:r>
              <a:rPr lang="en-US" dirty="0" smtClean="0"/>
              <a:t>Output</a:t>
            </a:r>
            <a:r>
              <a:rPr lang="en-US" dirty="0" smtClean="0"/>
              <a:t> </a:t>
            </a:r>
            <a:r>
              <a:rPr lang="en-US" dirty="0" smtClean="0"/>
              <a:t>– Objective Visualization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98" y="760621"/>
            <a:ext cx="5620727" cy="553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/>
            <a:r>
              <a:rPr lang="en-US" dirty="0" smtClean="0"/>
              <a:t>Output (contd.) </a:t>
            </a:r>
            <a:endParaRPr lang="en-US" dirty="0"/>
          </a:p>
        </p:txBody>
      </p:sp>
      <p:sp>
        <p:nvSpPr>
          <p:cNvPr id="5" name="Google Shape;96;p17"/>
          <p:cNvSpPr txBox="1">
            <a:spLocks noGrp="1"/>
          </p:cNvSpPr>
          <p:nvPr>
            <p:ph type="body" idx="1"/>
          </p:nvPr>
        </p:nvSpPr>
        <p:spPr>
          <a:xfrm>
            <a:off x="992697" y="1090998"/>
            <a:ext cx="10616597" cy="526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algorithm is producing satisfactory results with ZDT1, ZDT2 and ZDT3 objectives.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97" y="1721609"/>
            <a:ext cx="10058400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/>
            <a:r>
              <a:rPr lang="en-US" dirty="0" smtClean="0"/>
              <a:t>Output (contd.)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1" y="1492439"/>
            <a:ext cx="10058400" cy="447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/>
            <a:r>
              <a:rPr lang="en-US" dirty="0" smtClean="0"/>
              <a:t>Output (contd.)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0" y="1291276"/>
            <a:ext cx="11225852" cy="478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 smtClean="0"/>
              <a:t>Results – Experimental Setup</a:t>
            </a:r>
            <a:endParaRPr dirty="0"/>
          </a:p>
        </p:txBody>
      </p:sp>
      <p:sp>
        <p:nvSpPr>
          <p:cNvPr id="246" name="Google Shape;246;p37"/>
          <p:cNvSpPr txBox="1">
            <a:spLocks noGrp="1"/>
          </p:cNvSpPr>
          <p:nvPr>
            <p:ph type="body" idx="1"/>
          </p:nvPr>
        </p:nvSpPr>
        <p:spPr>
          <a:xfrm>
            <a:off x="992697" y="1090998"/>
            <a:ext cx="10616597" cy="503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52400" indent="0">
              <a:spcBef>
                <a:spcPts val="0"/>
              </a:spcBef>
              <a:buNone/>
            </a:pPr>
            <a:r>
              <a:rPr lang="en-US" dirty="0"/>
              <a:t>All of the </a:t>
            </a:r>
            <a:endParaRPr lang="en-US" dirty="0" smtClean="0"/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programming</a:t>
            </a:r>
            <a:r>
              <a:rPr lang="en-US" sz="2200" dirty="0"/>
              <a:t>, </a:t>
            </a:r>
            <a:endParaRPr lang="en-US" sz="2200" dirty="0" smtClean="0"/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testing</a:t>
            </a:r>
            <a:r>
              <a:rPr lang="en-US" sz="2200" dirty="0"/>
              <a:t>, </a:t>
            </a:r>
            <a:endParaRPr lang="en-US" sz="2200" dirty="0" smtClean="0"/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debugging</a:t>
            </a:r>
            <a:r>
              <a:rPr lang="en-US" sz="2200" dirty="0"/>
              <a:t>, </a:t>
            </a:r>
            <a:endParaRPr lang="en-US" sz="2200" dirty="0" smtClean="0"/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execution </a:t>
            </a:r>
            <a:r>
              <a:rPr lang="en-US" sz="2200" dirty="0"/>
              <a:t>and </a:t>
            </a:r>
            <a:endParaRPr lang="en-US" sz="2200" dirty="0" smtClean="0"/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benchmarking </a:t>
            </a:r>
            <a:r>
              <a:rPr lang="en-US" sz="2200" dirty="0"/>
              <a:t>of </a:t>
            </a:r>
            <a:r>
              <a:rPr lang="en-US" sz="2200" dirty="0" smtClean="0"/>
              <a:t>MOOP solving </a:t>
            </a:r>
            <a:r>
              <a:rPr lang="en-US" sz="2200" dirty="0"/>
              <a:t>algorithms </a:t>
            </a:r>
            <a:endParaRPr lang="en-US" sz="2200" dirty="0" smtClean="0"/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52400" indent="0">
              <a:spcBef>
                <a:spcPts val="0"/>
              </a:spcBef>
              <a:buNone/>
            </a:pPr>
            <a:r>
              <a:rPr lang="en-US" dirty="0" smtClean="0"/>
              <a:t>are </a:t>
            </a:r>
            <a:r>
              <a:rPr lang="en-US" dirty="0"/>
              <a:t>done in computer setup with</a:t>
            </a:r>
            <a:r>
              <a:rPr lang="en-US" dirty="0" smtClean="0"/>
              <a:t>:</a:t>
            </a:r>
            <a:endParaRPr lang="en-US" dirty="0"/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Intel Core I5 5200U processor (2 physical cores)</a:t>
            </a:r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8 </a:t>
            </a:r>
            <a:r>
              <a:rPr lang="en-US" sz="2200" dirty="0" smtClean="0"/>
              <a:t>GB </a:t>
            </a:r>
            <a:r>
              <a:rPr lang="en-US" sz="2200" dirty="0"/>
              <a:t>of DDR3 </a:t>
            </a:r>
            <a:r>
              <a:rPr lang="en-US" sz="2200" dirty="0" smtClean="0"/>
              <a:t>RAM</a:t>
            </a:r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Windows 10 pro operating system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2120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 smtClean="0"/>
              <a:t>Results </a:t>
            </a:r>
            <a:r>
              <a:rPr lang="en-US" dirty="0"/>
              <a:t>– Changing Problem Complexity</a:t>
            </a:r>
            <a:endParaRPr dirty="0"/>
          </a:p>
        </p:txBody>
      </p:sp>
      <p:sp>
        <p:nvSpPr>
          <p:cNvPr id="246" name="Google Shape;246;p37"/>
          <p:cNvSpPr txBox="1">
            <a:spLocks noGrp="1"/>
          </p:cNvSpPr>
          <p:nvPr>
            <p:ph type="body" idx="1"/>
          </p:nvPr>
        </p:nvSpPr>
        <p:spPr>
          <a:xfrm>
            <a:off x="992697" y="1090998"/>
            <a:ext cx="10616597" cy="503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953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Setup :</a:t>
            </a:r>
            <a:r>
              <a:rPr lang="en-US" sz="2200" dirty="0" smtClean="0"/>
              <a:t> </a:t>
            </a:r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Problem </a:t>
            </a:r>
            <a:r>
              <a:rPr lang="en-US" dirty="0"/>
              <a:t>: </a:t>
            </a:r>
            <a:r>
              <a:rPr lang="en-US" dirty="0" smtClean="0"/>
              <a:t>ZDT1</a:t>
            </a:r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Number </a:t>
            </a:r>
            <a:r>
              <a:rPr lang="en-US" sz="2200" dirty="0"/>
              <a:t>of partitions : </a:t>
            </a:r>
            <a:r>
              <a:rPr lang="en-US" sz="2200" dirty="0" smtClean="0"/>
              <a:t>4</a:t>
            </a:r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Symbol </a:t>
            </a:r>
            <a:r>
              <a:rPr lang="en-US" sz="2200" dirty="0"/>
              <a:t>objects per partition : </a:t>
            </a:r>
            <a:r>
              <a:rPr lang="en-US" sz="2200" dirty="0" smtClean="0"/>
              <a:t>32</a:t>
            </a:r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Number of iterations : 50</a:t>
            </a:r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Number of executions : 20</a:t>
            </a:r>
            <a:endParaRPr lang="en-US" sz="2200" dirty="0"/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609600" lvl="1" indent="0">
              <a:spcBef>
                <a:spcPts val="0"/>
              </a:spcBef>
              <a:buNone/>
            </a:pPr>
            <a:endParaRPr lang="en-US" sz="22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28206"/>
              </p:ext>
            </p:extLst>
          </p:nvPr>
        </p:nvGraphicFramePr>
        <p:xfrm>
          <a:off x="992699" y="3193572"/>
          <a:ext cx="9720797" cy="3220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814"/>
                <a:gridCol w="1220359"/>
                <a:gridCol w="1009953"/>
                <a:gridCol w="1009953"/>
                <a:gridCol w="1009953"/>
                <a:gridCol w="1009953"/>
                <a:gridCol w="1009953"/>
                <a:gridCol w="1009953"/>
                <a:gridCol w="1009953"/>
                <a:gridCol w="1009953"/>
              </a:tblGrid>
              <a:tr h="5368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Dimension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Performance Indicators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6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GD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IGD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6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Best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Worst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Mean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Std. Dev.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Best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Worst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Mean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Std. Dev.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68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3.54E-03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1.51E-02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7.18E-03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2.67E-03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3.48E-03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1.15E-02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6.36E-03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1.91E-03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68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1.60E-02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5.82E-02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3.51E-02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1.10E-02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1.49E-02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5.77E-02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3.45E-02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1.11E-02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68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4.37E-02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8.48E-02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6.89E-02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1.22E-02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4.18E-02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8.46E-02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6.83E-02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1.24E-02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09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 smtClean="0"/>
              <a:t>Results – Comparison with standard MOOP algorithms</a:t>
            </a:r>
            <a:endParaRPr dirty="0"/>
          </a:p>
        </p:txBody>
      </p:sp>
      <p:sp>
        <p:nvSpPr>
          <p:cNvPr id="246" name="Google Shape;246;p37"/>
          <p:cNvSpPr txBox="1">
            <a:spLocks noGrp="1"/>
          </p:cNvSpPr>
          <p:nvPr>
            <p:ph type="body" idx="1"/>
          </p:nvPr>
        </p:nvSpPr>
        <p:spPr>
          <a:xfrm>
            <a:off x="992697" y="1090998"/>
            <a:ext cx="10616597" cy="530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953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To compare the performance of proposed algorithm with NSGA-II and MOEA/D following parameters are used </a:t>
            </a:r>
          </a:p>
          <a:p>
            <a:pPr marL="4953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953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Parameters for membrane inspired algorithm</a:t>
            </a:r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No. of partitions per dimension = 4</a:t>
            </a:r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No. of symbol objects per partition = 32</a:t>
            </a:r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Mutation chance = 0.05</a:t>
            </a:r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953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Parameters for NSGA-II</a:t>
            </a:r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Population size = 512</a:t>
            </a:r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953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Parameters for MOEA/D</a:t>
            </a:r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Sub-problems</a:t>
            </a:r>
            <a:r>
              <a:rPr lang="en-US" sz="2200" dirty="0"/>
              <a:t>: N = 512,</a:t>
            </a:r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Number of neighbors: T = 10</a:t>
            </a:r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The probability of selecting parents from the neighbors = 0.9</a:t>
            </a:r>
          </a:p>
          <a:p>
            <a:pPr marL="952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Mutation rate: C R = F = 0.5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9851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992697" y="1090998"/>
            <a:ext cx="10616597" cy="503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The goal of this research is </a:t>
            </a:r>
            <a:r>
              <a:rPr lang="en-US" sz="2400" dirty="0" smtClean="0"/>
              <a:t>to use the computational model proposed by Membrane Computing to </a:t>
            </a:r>
          </a:p>
          <a:p>
            <a:pPr lvl="1" indent="-381000">
              <a:spcBef>
                <a:spcPts val="12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200" dirty="0" smtClean="0"/>
              <a:t>solve multi-objective optimization problems (MOOPs) and </a:t>
            </a:r>
          </a:p>
          <a:p>
            <a:pPr lvl="1" indent="-381000">
              <a:spcBef>
                <a:spcPts val="12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200" dirty="0" smtClean="0"/>
              <a:t>compare quality of solutions and performance with standard multi-objective optimization algorithms.</a:t>
            </a:r>
            <a:endParaRPr sz="2200" dirty="0"/>
          </a:p>
          <a:p>
            <a:pPr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 smtClean="0"/>
              <a:t>Standard test functions for multi-objective optimization </a:t>
            </a:r>
            <a:r>
              <a:rPr lang="en-US" dirty="0" smtClean="0"/>
              <a:t>is used</a:t>
            </a:r>
          </a:p>
          <a:p>
            <a:pPr lvl="1">
              <a:spcBef>
                <a:spcPts val="12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200" dirty="0" smtClean="0"/>
              <a:t>to </a:t>
            </a:r>
            <a:r>
              <a:rPr lang="en-US" sz="2200" dirty="0" smtClean="0"/>
              <a:t>develop </a:t>
            </a:r>
            <a:r>
              <a:rPr lang="en-US" sz="2200" dirty="0" smtClean="0"/>
              <a:t>the </a:t>
            </a:r>
            <a:r>
              <a:rPr lang="en-US" sz="2200" dirty="0" smtClean="0"/>
              <a:t>algorithm and </a:t>
            </a:r>
            <a:endParaRPr lang="en-US" sz="2200" dirty="0" smtClean="0"/>
          </a:p>
          <a:p>
            <a:pPr lvl="1">
              <a:spcBef>
                <a:spcPts val="12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200" dirty="0" smtClean="0"/>
              <a:t>to </a:t>
            </a:r>
            <a:r>
              <a:rPr lang="en-US" sz="2200" dirty="0" smtClean="0"/>
              <a:t>compare quality of solutions and performance.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 smtClean="0"/>
              <a:t>Results – Comparison with standard MOOP algorithms</a:t>
            </a:r>
            <a:endParaRPr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860417"/>
              </p:ext>
            </p:extLst>
          </p:nvPr>
        </p:nvGraphicFramePr>
        <p:xfrm>
          <a:off x="989107" y="760625"/>
          <a:ext cx="4988612" cy="569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4477"/>
                <a:gridCol w="1397519"/>
                <a:gridCol w="1238308"/>
                <a:gridCol w="1238308"/>
              </a:tblGrid>
              <a:tr h="4704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GD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Mem. Algorithm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NSGA II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MOEA/D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>
                          <a:effectLst/>
                        </a:rPr>
                        <a:t>ZDT1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Best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3.05E-03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4.69E-03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4.44E-03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Worst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1.02E-02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7.54E-03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7.13E-03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Mean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6.32E-03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6.31E-03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5.97E-03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Std. Dev.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1.86E-03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8.84E-04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8.38E-04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ZDT2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Best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6.18E-03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5.19E-03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4.38E-03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Worst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2.39E-02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8.10E-03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8.16E-03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Mean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1.50E-02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6.85E-03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6.32E-03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Std. Dev.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4.89E-03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7.43E-04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8.37E-04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ZDT3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Best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2.08E-03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5.21E-03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4.72E-03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Worst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1.76E-02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7.57E-03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7.46E-03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Mean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9.79E-03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6.36E-03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5.95E-03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Std. Dev.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4.45E-03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7.54E-04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8.68E-04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215672"/>
              </p:ext>
            </p:extLst>
          </p:nvPr>
        </p:nvGraphicFramePr>
        <p:xfrm>
          <a:off x="6238330" y="760628"/>
          <a:ext cx="5370965" cy="5722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897"/>
                <a:gridCol w="1504632"/>
                <a:gridCol w="1333218"/>
                <a:gridCol w="1333218"/>
              </a:tblGrid>
              <a:tr h="357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IGD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>
                          <a:effectLst/>
                        </a:rPr>
                        <a:t>Mem. Algorithm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NSGA II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MOEA/D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7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ZDT1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7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Best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2.65E-03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1.27E-03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2.65E-04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7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Worst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8.76E-03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3.79E-03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4.03E-03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7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Mean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5.94E-03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2.71E-03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2.19E-03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7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Std. Dev.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1.66E-03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7.94E-04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8.99E-04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7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ZDT2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7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Best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6.14E-03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3.71E-03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3.02E-03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7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Worst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2.37E-02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6.66E-03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6.31E-03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7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Mean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1.46E-02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5.09E-03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4.64E-03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7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Std. Dev.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4.68E-03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9.32E-04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9.77E-04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7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ZDT3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7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Best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1.39E-03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6.15E-04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2.65E-04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7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Worst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1.74E-02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3.43E-03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3.07E-03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7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Mean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9.60E-03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1.97E-03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1.55E-03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7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 Std. Dev.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4.54E-03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8.47E-04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8.35E-04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20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dirty="0" smtClean="0"/>
              <a:t>Conclusion</a:t>
            </a:r>
            <a:endParaRPr dirty="0"/>
          </a:p>
        </p:txBody>
      </p:sp>
      <p:sp>
        <p:nvSpPr>
          <p:cNvPr id="246" name="Google Shape;246;p37"/>
          <p:cNvSpPr txBox="1">
            <a:spLocks noGrp="1"/>
          </p:cNvSpPr>
          <p:nvPr>
            <p:ph type="body" idx="1"/>
          </p:nvPr>
        </p:nvSpPr>
        <p:spPr>
          <a:xfrm>
            <a:off x="992697" y="1090998"/>
            <a:ext cx="10616597" cy="503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The algorithm presented in this thesis was able to generate results that are closer to standard MOOP algorithms.</a:t>
            </a:r>
          </a:p>
          <a:p>
            <a:r>
              <a:rPr lang="en-US" dirty="0"/>
              <a:t>In some cases, the proposed algorithm performed better than the standard MOOP solvers.</a:t>
            </a:r>
          </a:p>
          <a:p>
            <a:r>
              <a:rPr lang="en-US" dirty="0"/>
              <a:t>However,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mean and </a:t>
            </a:r>
            <a:endParaRPr lang="en-US" dirty="0" smtClean="0"/>
          </a:p>
          <a:p>
            <a:pPr lvl="1"/>
            <a:r>
              <a:rPr lang="en-US" dirty="0" smtClean="0"/>
              <a:t>standard </a:t>
            </a:r>
            <a:r>
              <a:rPr lang="en-US" dirty="0"/>
              <a:t>deviation values of IGD (inverted generational distance) </a:t>
            </a:r>
            <a:endParaRPr lang="en-US" dirty="0" smtClean="0"/>
          </a:p>
          <a:p>
            <a:pPr marL="558800" lvl="1" indent="0">
              <a:buNone/>
            </a:pPr>
            <a:r>
              <a:rPr lang="en-US" dirty="0" smtClean="0"/>
              <a:t>generated </a:t>
            </a:r>
            <a:r>
              <a:rPr lang="en-US" dirty="0"/>
              <a:t>by the proposed algorithm are still worse than other algorithms, indicating a larger variance in the output generated.</a:t>
            </a:r>
          </a:p>
        </p:txBody>
      </p:sp>
    </p:spTree>
    <p:extLst>
      <p:ext uri="{BB962C8B-B14F-4D97-AF65-F5344CB8AC3E}">
        <p14:creationId xmlns:p14="http://schemas.microsoft.com/office/powerpoint/2010/main" val="21318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dirty="0" smtClean="0"/>
              <a:t>Future Works</a:t>
            </a:r>
            <a:endParaRPr dirty="0"/>
          </a:p>
        </p:txBody>
      </p:sp>
      <p:sp>
        <p:nvSpPr>
          <p:cNvPr id="246" name="Google Shape;246;p37"/>
          <p:cNvSpPr txBox="1">
            <a:spLocks noGrp="1"/>
          </p:cNvSpPr>
          <p:nvPr>
            <p:ph type="body" idx="1"/>
          </p:nvPr>
        </p:nvSpPr>
        <p:spPr>
          <a:xfrm>
            <a:off x="992697" y="1090998"/>
            <a:ext cx="10616597" cy="503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Incorporating several concepts from membrane </a:t>
            </a:r>
            <a:r>
              <a:rPr lang="en-US" dirty="0" smtClean="0"/>
              <a:t>computing model </a:t>
            </a:r>
            <a:r>
              <a:rPr lang="en-US" dirty="0"/>
              <a:t>can improve the quality of solutions.</a:t>
            </a:r>
          </a:p>
          <a:p>
            <a:r>
              <a:rPr lang="en-US" dirty="0"/>
              <a:t>To adapt the algorithm for higher dimensions of the decision space, the additive nature of MOOP can be utilized, as presented in </a:t>
            </a:r>
            <a:r>
              <a:rPr lang="en-US" dirty="0" smtClean="0"/>
              <a:t>(H</a:t>
            </a:r>
            <a:r>
              <a:rPr lang="en-US" dirty="0"/>
              <a:t>. Wang </a:t>
            </a:r>
            <a:r>
              <a:rPr lang="en-US" dirty="0" smtClean="0"/>
              <a:t>et al. 2022) [17</a:t>
            </a:r>
            <a:r>
              <a:rPr lang="en-US" dirty="0"/>
              <a:t>].</a:t>
            </a:r>
          </a:p>
          <a:p>
            <a:r>
              <a:rPr lang="en-US" dirty="0"/>
              <a:t>Candidates who fail in the mating selection stage can be </a:t>
            </a:r>
            <a:endParaRPr lang="en-US" dirty="0" smtClean="0"/>
          </a:p>
          <a:p>
            <a:pPr lvl="1"/>
            <a:r>
              <a:rPr lang="en-US" dirty="0" smtClean="0"/>
              <a:t>agitated </a:t>
            </a:r>
            <a:r>
              <a:rPr lang="en-US" dirty="0"/>
              <a:t>using the Brownian motion method, 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suggested in </a:t>
            </a:r>
            <a:r>
              <a:rPr lang="en-US" dirty="0"/>
              <a:t>K. </a:t>
            </a:r>
            <a:r>
              <a:rPr lang="en-US" dirty="0" err="1"/>
              <a:t>Sowjanya</a:t>
            </a:r>
            <a:r>
              <a:rPr lang="en-US" dirty="0"/>
              <a:t> </a:t>
            </a:r>
            <a:r>
              <a:rPr lang="en-US" dirty="0" smtClean="0"/>
              <a:t>(et al. 2021)[18], </a:t>
            </a:r>
            <a:r>
              <a:rPr lang="en-US" dirty="0"/>
              <a:t>to better utilize the population.</a:t>
            </a:r>
          </a:p>
          <a:p>
            <a:r>
              <a:rPr lang="en-US" dirty="0"/>
              <a:t>Finally, this algorithm can be adapted to solve multi-objective integer and mixed-integer programming problems using the hybrid approach proposed in </a:t>
            </a:r>
            <a:r>
              <a:rPr lang="en-US" dirty="0" smtClean="0"/>
              <a:t>(R</a:t>
            </a:r>
            <a:r>
              <a:rPr lang="en-US" dirty="0"/>
              <a:t>. S. </a:t>
            </a:r>
            <a:r>
              <a:rPr lang="en-US" dirty="0" err="1"/>
              <a:t>Burachi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en-US" dirty="0"/>
              <a:t>a</a:t>
            </a:r>
            <a:r>
              <a:rPr lang="en-US" dirty="0" smtClean="0"/>
              <a:t>l. 2021) [19</a:t>
            </a:r>
            <a:r>
              <a:rPr lang="en-US" dirty="0"/>
              <a:t>].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9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dirty="0" smtClean="0"/>
              <a:t>Tools 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98" y="1214650"/>
            <a:ext cx="10719585" cy="242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6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/>
          <p:nvPr/>
        </p:nvSpPr>
        <p:spPr>
          <a:xfrm>
            <a:off x="1716837" y="2546289"/>
            <a:ext cx="9167255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40404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Thank </a:t>
            </a:r>
            <a:r>
              <a:rPr lang="en-US" sz="6600" b="1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You !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" name="Google Shape;266;p40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700" cy="536400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/>
              <a:t>Queries/Comments/Feedback?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/>
              <a:t>Statement of the Problem</a:t>
            </a: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992697" y="1090998"/>
            <a:ext cx="10616597" cy="503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95300" lvl="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Current bio-inspired multi-objective optimization algorithms </a:t>
            </a:r>
            <a:endParaRPr lang="en-US" dirty="0" smtClean="0"/>
          </a:p>
          <a:p>
            <a:pPr marL="9525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start </a:t>
            </a:r>
            <a:r>
              <a:rPr lang="en-US" sz="2200" dirty="0"/>
              <a:t>with random </a:t>
            </a:r>
            <a:r>
              <a:rPr lang="en-US" sz="2200" dirty="0" smtClean="0"/>
              <a:t>candidates/population </a:t>
            </a:r>
            <a:r>
              <a:rPr lang="en-US" sz="2200" dirty="0"/>
              <a:t>across the entire decision space </a:t>
            </a:r>
            <a:endParaRPr lang="en-US" sz="2200" dirty="0" smtClean="0"/>
          </a:p>
          <a:p>
            <a:pPr marL="9525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perform </a:t>
            </a:r>
            <a:r>
              <a:rPr lang="en-US" sz="2200" dirty="0"/>
              <a:t>some fitness evaluations, and </a:t>
            </a:r>
            <a:endParaRPr lang="en-US" sz="2200" dirty="0" smtClean="0"/>
          </a:p>
          <a:p>
            <a:pPr marL="9525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create </a:t>
            </a:r>
            <a:r>
              <a:rPr lang="en-US" sz="2200" dirty="0"/>
              <a:t>next generation of </a:t>
            </a:r>
            <a:r>
              <a:rPr lang="en-US" sz="2200" dirty="0" smtClean="0"/>
              <a:t>population using </a:t>
            </a:r>
            <a:r>
              <a:rPr lang="en-US" sz="2200" dirty="0"/>
              <a:t>features of candidates with better fitness values</a:t>
            </a:r>
            <a:r>
              <a:rPr lang="en-US" sz="2200" dirty="0" smtClean="0"/>
              <a:t>.</a:t>
            </a:r>
          </a:p>
          <a:p>
            <a:pPr marL="4953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Partitioning of decision space into hyper volumes can </a:t>
            </a:r>
            <a:endParaRPr lang="en-US" dirty="0" smtClean="0"/>
          </a:p>
          <a:p>
            <a:pPr marL="9525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enable </a:t>
            </a:r>
            <a:r>
              <a:rPr lang="en-US" sz="2200" dirty="0"/>
              <a:t>parallel </a:t>
            </a:r>
            <a:r>
              <a:rPr lang="en-US" sz="2200" dirty="0" smtClean="0"/>
              <a:t>execution </a:t>
            </a:r>
            <a:r>
              <a:rPr lang="en-US" sz="2200" dirty="0"/>
              <a:t>of evolutionary </a:t>
            </a:r>
            <a:r>
              <a:rPr lang="en-US" sz="2200" dirty="0" smtClean="0"/>
              <a:t>steps resulting faster convergence</a:t>
            </a:r>
          </a:p>
          <a:p>
            <a:pPr marL="9525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</a:t>
            </a:r>
            <a:r>
              <a:rPr lang="en-US" sz="2200" dirty="0" smtClean="0"/>
              <a:t>omputing </a:t>
            </a:r>
            <a:r>
              <a:rPr lang="en-US" sz="2200" dirty="0"/>
              <a:t>model proposed by membrane computing can be utilized to achieve </a:t>
            </a:r>
            <a:r>
              <a:rPr lang="en-US" sz="2200" dirty="0" smtClean="0"/>
              <a:t>that goal</a:t>
            </a:r>
            <a:endParaRPr lang="en-US" sz="2200" dirty="0"/>
          </a:p>
          <a:p>
            <a:pPr marL="4953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dirty="0"/>
              <a:t>Statement of the </a:t>
            </a:r>
            <a:r>
              <a:rPr lang="en-US" dirty="0" smtClean="0"/>
              <a:t>Problem (contd.)</a:t>
            </a:r>
            <a:endParaRPr dirty="0"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992697" y="1090998"/>
            <a:ext cx="10616597" cy="503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offspring generation process involves selecting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parent </a:t>
            </a:r>
            <a:r>
              <a:rPr lang="en-US" sz="2200" dirty="0"/>
              <a:t>populations based on fitness value and other </a:t>
            </a:r>
            <a:r>
              <a:rPr lang="en-US" sz="2200" dirty="0" smtClean="0"/>
              <a:t>parameters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parents </a:t>
            </a:r>
            <a:r>
              <a:rPr lang="en-US" sz="2200" dirty="0"/>
              <a:t>can come from different regions of the decision </a:t>
            </a:r>
            <a:r>
              <a:rPr lang="en-US" sz="2200" dirty="0" smtClean="0"/>
              <a:t>space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which </a:t>
            </a:r>
            <a:r>
              <a:rPr lang="en-US" sz="2200" dirty="0"/>
              <a:t>may have differently shaped optimum </a:t>
            </a:r>
            <a:r>
              <a:rPr lang="en-US" sz="2200" dirty="0" smtClean="0"/>
              <a:t>spaces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Partitioning the decision space and performing evolutionary steps within regions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results </a:t>
            </a:r>
            <a:r>
              <a:rPr lang="en-US" sz="2200" dirty="0"/>
              <a:t>in better </a:t>
            </a:r>
            <a:r>
              <a:rPr lang="en-US" sz="2200" dirty="0" smtClean="0"/>
              <a:t>offspring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reduces </a:t>
            </a:r>
            <a:r>
              <a:rPr lang="en-US" sz="2200" dirty="0"/>
              <a:t>the number of generations needed to achieve results closer to the true Pareto-Front.</a:t>
            </a:r>
          </a:p>
          <a:p>
            <a:pPr marL="4953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20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dirty="0" smtClean="0"/>
              <a:t>Objectives</a:t>
            </a:r>
            <a:endParaRPr dirty="0"/>
          </a:p>
        </p:txBody>
      </p:sp>
      <p:sp>
        <p:nvSpPr>
          <p:cNvPr id="4" name="Google Shape;90;p16"/>
          <p:cNvSpPr txBox="1">
            <a:spLocks noGrp="1"/>
          </p:cNvSpPr>
          <p:nvPr>
            <p:ph type="body" idx="1"/>
          </p:nvPr>
        </p:nvSpPr>
        <p:spPr>
          <a:xfrm>
            <a:off x="992697" y="928048"/>
            <a:ext cx="10616597" cy="540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create evolutionary algorithm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capable </a:t>
            </a:r>
            <a:r>
              <a:rPr lang="en-US" dirty="0"/>
              <a:t>of solving multi-objective </a:t>
            </a:r>
            <a:r>
              <a:rPr lang="en-US" dirty="0" smtClean="0"/>
              <a:t>optimization problem by,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utilizing </a:t>
            </a:r>
            <a:r>
              <a:rPr lang="en-US" dirty="0"/>
              <a:t>computational model proposed by membrane </a:t>
            </a:r>
            <a:r>
              <a:rPr lang="en-US" dirty="0" smtClean="0"/>
              <a:t>computing.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Analyze </a:t>
            </a:r>
            <a:r>
              <a:rPr lang="en-US" dirty="0"/>
              <a:t>the performance of developed algorithm with following </a:t>
            </a:r>
            <a:r>
              <a:rPr lang="en-US" dirty="0" smtClean="0"/>
              <a:t>benchmark MOOP functions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Zitzler</a:t>
            </a:r>
            <a:r>
              <a:rPr lang="en-US" dirty="0" smtClean="0"/>
              <a:t>–Deb–Thiele’s </a:t>
            </a:r>
            <a:r>
              <a:rPr lang="en-US" dirty="0"/>
              <a:t>Function 1 (</a:t>
            </a:r>
            <a:r>
              <a:rPr lang="en-US" dirty="0" smtClean="0"/>
              <a:t>ZDT1)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Zitzler</a:t>
            </a:r>
            <a:r>
              <a:rPr lang="en-US" dirty="0" smtClean="0"/>
              <a:t>–Deb–Thiele’s </a:t>
            </a:r>
            <a:r>
              <a:rPr lang="en-US" dirty="0"/>
              <a:t>Function 2 (</a:t>
            </a:r>
            <a:r>
              <a:rPr lang="en-US" dirty="0" smtClean="0"/>
              <a:t>ZDT2)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Zitzler</a:t>
            </a:r>
            <a:r>
              <a:rPr lang="en-US" dirty="0" smtClean="0"/>
              <a:t>–Deb–Thiele’s </a:t>
            </a:r>
            <a:r>
              <a:rPr lang="en-US" dirty="0"/>
              <a:t>Function 3 (</a:t>
            </a:r>
            <a:r>
              <a:rPr lang="en-US" dirty="0" smtClean="0"/>
              <a:t>ZDT3)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Compare </a:t>
            </a:r>
            <a:r>
              <a:rPr lang="en-US" dirty="0"/>
              <a:t>the performance of developed algorithm with following standard </a:t>
            </a:r>
            <a:r>
              <a:rPr lang="en-US" dirty="0" smtClean="0"/>
              <a:t>MOOP solving </a:t>
            </a:r>
            <a:r>
              <a:rPr lang="en-US" dirty="0"/>
              <a:t>algorithms </a:t>
            </a:r>
            <a:r>
              <a:rPr lang="en-US" dirty="0" smtClean="0"/>
              <a:t>with following metrics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Generational </a:t>
            </a:r>
            <a:r>
              <a:rPr lang="en-US" dirty="0"/>
              <a:t>Distance (</a:t>
            </a:r>
            <a:r>
              <a:rPr lang="en-US" dirty="0" smtClean="0"/>
              <a:t>GD)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Inverted </a:t>
            </a:r>
            <a:r>
              <a:rPr lang="en-US" dirty="0"/>
              <a:t>Generational Distance (IGD)</a:t>
            </a:r>
          </a:p>
          <a:p>
            <a:pPr marL="4953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Methodology - Flowchart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35" y="224119"/>
            <a:ext cx="5723360" cy="6097378"/>
          </a:xfrm>
          <a:prstGeom prst="rect">
            <a:avLst/>
          </a:prstGeom>
        </p:spPr>
      </p:pic>
      <p:sp>
        <p:nvSpPr>
          <p:cNvPr id="11" name="Google Shape;96;p17"/>
          <p:cNvSpPr txBox="1">
            <a:spLocks noGrp="1"/>
          </p:cNvSpPr>
          <p:nvPr>
            <p:ph type="body" idx="1"/>
          </p:nvPr>
        </p:nvSpPr>
        <p:spPr>
          <a:xfrm>
            <a:off x="992698" y="1090998"/>
            <a:ext cx="4893238" cy="526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76200" indent="0">
              <a:buNone/>
            </a:pPr>
            <a:r>
              <a:rPr lang="en-US" dirty="0" smtClean="0"/>
              <a:t>Following are the steps of </a:t>
            </a:r>
            <a:r>
              <a:rPr lang="en-US" dirty="0" smtClean="0"/>
              <a:t>algorithm </a:t>
            </a:r>
            <a:r>
              <a:rPr lang="en-US" dirty="0" smtClean="0"/>
              <a:t>: 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 smtClean="0"/>
              <a:t>Partitioning </a:t>
            </a:r>
            <a:r>
              <a:rPr lang="en-US" dirty="0"/>
              <a:t>of </a:t>
            </a:r>
            <a:r>
              <a:rPr lang="en-US" dirty="0" smtClean="0"/>
              <a:t>decision space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 smtClean="0"/>
              <a:t>Initialization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 smtClean="0"/>
              <a:t>Non-dominating sort inside membrane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 smtClean="0"/>
              <a:t>Mate Assignment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 smtClean="0"/>
              <a:t>Reproduction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 smtClean="0"/>
              <a:t>Global </a:t>
            </a:r>
            <a:r>
              <a:rPr lang="en-US" dirty="0"/>
              <a:t>non-dominating </a:t>
            </a:r>
            <a:r>
              <a:rPr lang="en-US" dirty="0" smtClean="0"/>
              <a:t>sort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 smtClean="0"/>
              <a:t>Reject Rule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 smtClean="0"/>
              <a:t>Repopulate Rule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 smtClean="0"/>
              <a:t>Divide </a:t>
            </a:r>
            <a:r>
              <a:rPr lang="en-US" dirty="0"/>
              <a:t>and Merge </a:t>
            </a:r>
            <a:r>
              <a:rPr lang="en-US" dirty="0" smtClean="0"/>
              <a:t>Rule</a:t>
            </a:r>
          </a:p>
        </p:txBody>
      </p:sp>
    </p:spTree>
    <p:extLst>
      <p:ext uri="{BB962C8B-B14F-4D97-AF65-F5344CB8AC3E}">
        <p14:creationId xmlns:p14="http://schemas.microsoft.com/office/powerpoint/2010/main" val="41438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Partitioning of </a:t>
            </a:r>
            <a:r>
              <a:rPr lang="en-US" dirty="0" smtClean="0"/>
              <a:t>decision space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96;p1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992697" y="1090998"/>
                <a:ext cx="10616597" cy="52688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For an optimization problem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with</a:t>
                </a:r>
              </a:p>
              <a:p>
                <a:pPr lvl="1"/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number of decision variables and </a:t>
                </a: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number of partitions per dimension; </a:t>
                </a: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total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number of membranes will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  <a:t>The figure represents a two dimensional 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3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  <a:t>decision space </a:t>
                </a:r>
                <a: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  <a:t>with 5 partitions per </a:t>
                </a:r>
                <a: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  <a:t>dimension </a:t>
                </a:r>
                <a: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  <a:t>so </a:t>
                </a:r>
                <a: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  <a:t>that number </a:t>
                </a:r>
                <a: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  <a:t>of partitions </a:t>
                </a:r>
                <a: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  <a:t>will </a:t>
                </a:r>
                <a: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  <a:t>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3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=25</m:t>
                    </m:r>
                  </m:oMath>
                </a14:m>
                <a: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b="1" i="1" baseline="-25000" dirty="0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b="1" i="1" dirty="0" err="1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b="1" i="1" baseline="-25000" dirty="0" err="1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are the lower bound and </a:t>
                </a:r>
              </a:p>
              <a:p>
                <a:r>
                  <a:rPr lang="en-US" b="1" i="1" dirty="0" err="1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b="1" i="1" baseline="-25000" dirty="0" err="1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i="1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i="1" dirty="0" err="1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b="1" i="1" baseline="-25000" dirty="0" err="1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are upper bound for the </a:t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decision variables 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76200" indent="0">
                  <a:buNone/>
                </a:pP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Google Shape;96;p1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92697" y="1090998"/>
                <a:ext cx="10616597" cy="5268859"/>
              </a:xfrm>
              <a:prstGeom prst="rect">
                <a:avLst/>
              </a:prstGeom>
              <a:blipFill rotWithShape="0">
                <a:blip r:embed="rId3"/>
                <a:stretch>
                  <a:fillRect l="-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95" y="1639452"/>
            <a:ext cx="58293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92698" y="224119"/>
            <a:ext cx="10616597" cy="53650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/>
            <a:r>
              <a:rPr lang="en-US" dirty="0"/>
              <a:t>Initialization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96;p1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992697" y="1090998"/>
                <a:ext cx="10616597" cy="52688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In this step symbol objects are initialized inside each membrane.</a:t>
                </a: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Symbol objects are of the format</a:t>
                </a:r>
              </a:p>
              <a:p>
                <a:pPr marL="558800" lvl="1" indent="0">
                  <a:buNone/>
                </a:pPr>
                <a:r>
                  <a:rPr lang="en-US" dirty="0"/>
                  <a:t>{</a:t>
                </a:r>
                <a:br>
                  <a:rPr lang="en-US" dirty="0"/>
                </a:br>
                <a:r>
                  <a:rPr lang="en-US" dirty="0" smtClean="0"/>
                  <a:t>	‘</a:t>
                </a:r>
                <a:r>
                  <a:rPr lang="en-US" dirty="0"/>
                  <a:t>id’ : </a:t>
                </a:r>
                <a:r>
                  <a:rPr lang="en-US" dirty="0" err="1"/>
                  <a:t>symbolObjectId</a:t>
                </a:r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 smtClean="0"/>
                  <a:t>	‘</a:t>
                </a:r>
                <a:r>
                  <a:rPr lang="en-US" dirty="0" err="1"/>
                  <a:t>parentMembrane</a:t>
                </a:r>
                <a:r>
                  <a:rPr lang="en-US" dirty="0"/>
                  <a:t>’ : </a:t>
                </a:r>
                <a:r>
                  <a:rPr lang="en-US" dirty="0" err="1"/>
                  <a:t>parentMembraneId</a:t>
                </a:r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 smtClean="0"/>
                  <a:t>	‘</a:t>
                </a:r>
                <a:r>
                  <a:rPr lang="en-US" dirty="0"/>
                  <a:t>coordinate’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: 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. . . 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],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	‘</a:t>
                </a:r>
                <a:r>
                  <a:rPr lang="en-US" dirty="0"/>
                  <a:t>objectives’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: 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. . . 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],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}</a:t>
                </a:r>
                <a:br>
                  <a:rPr lang="en-US" dirty="0"/>
                </a:br>
                <a:r>
                  <a:rPr lang="en-US" dirty="0"/>
                  <a:t>where,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number of decision </a:t>
                </a:r>
                <a:r>
                  <a:rPr lang="en-US" dirty="0" smtClean="0"/>
                  <a:t>variables</a:t>
                </a:r>
              </a:p>
              <a:p>
                <a:pPr marL="5588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number of objective functions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Latin Hypercube Sampling(LHS) is used to generate well distributed initial solutions.</a:t>
                </a:r>
              </a:p>
              <a:p>
                <a:pPr marL="76200" indent="0">
                  <a:buNone/>
                </a:pP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Google Shape;96;p1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92697" y="1090998"/>
                <a:ext cx="10616597" cy="5268859"/>
              </a:xfrm>
              <a:prstGeom prst="rect">
                <a:avLst/>
              </a:prstGeom>
              <a:blipFill rotWithShape="0">
                <a:blip r:embed="rId3"/>
                <a:stretch>
                  <a:fillRect l="-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4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3762</TotalTime>
  <Words>1616</Words>
  <Application>Microsoft Office PowerPoint</Application>
  <PresentationFormat>Widescreen</PresentationFormat>
  <Paragraphs>365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 Math</vt:lpstr>
      <vt:lpstr>Courier New</vt:lpstr>
      <vt:lpstr>Noto Sans Symbols</vt:lpstr>
      <vt:lpstr>Times New Roman</vt:lpstr>
      <vt:lpstr>Office-tema</vt:lpstr>
      <vt:lpstr>Multi-Objective Optimization Using Membrane Inspired Evolutionary Algorithm</vt:lpstr>
      <vt:lpstr>Outline</vt:lpstr>
      <vt:lpstr>Introduction</vt:lpstr>
      <vt:lpstr>Statement of the Problem</vt:lpstr>
      <vt:lpstr>Statement of the Problem (contd.)</vt:lpstr>
      <vt:lpstr>Objectives</vt:lpstr>
      <vt:lpstr>Methodology - Flowchart</vt:lpstr>
      <vt:lpstr>Partitioning of decision space</vt:lpstr>
      <vt:lpstr>Initialization</vt:lpstr>
      <vt:lpstr>Initialization (contd.)</vt:lpstr>
      <vt:lpstr>Non-dominating sort inside membrane</vt:lpstr>
      <vt:lpstr>Mate Assignment</vt:lpstr>
      <vt:lpstr>Reproduction</vt:lpstr>
      <vt:lpstr>Reproduction</vt:lpstr>
      <vt:lpstr>Global non-dominating sort</vt:lpstr>
      <vt:lpstr>Reject and Repopulate Rule</vt:lpstr>
      <vt:lpstr>Divide and Merge Rule</vt:lpstr>
      <vt:lpstr>Divide and Merge Rule (contd.)</vt:lpstr>
      <vt:lpstr>Performance Indicators</vt:lpstr>
      <vt:lpstr>Output</vt:lpstr>
      <vt:lpstr>Output – Algorithm Test Application</vt:lpstr>
      <vt:lpstr>Output – Symbol Object Visualization</vt:lpstr>
      <vt:lpstr>Output – Objective Visualization</vt:lpstr>
      <vt:lpstr>Output (contd.) </vt:lpstr>
      <vt:lpstr>Output (contd.)</vt:lpstr>
      <vt:lpstr>Output (contd.)</vt:lpstr>
      <vt:lpstr>Results – Experimental Setup</vt:lpstr>
      <vt:lpstr>Results – Changing Problem Complexity</vt:lpstr>
      <vt:lpstr>Results – Comparison with standard MOOP algorithms</vt:lpstr>
      <vt:lpstr>Results – Comparison with standard MOOP algorithms</vt:lpstr>
      <vt:lpstr>Conclusion</vt:lpstr>
      <vt:lpstr>Future Works</vt:lpstr>
      <vt:lpstr>Tools </vt:lpstr>
      <vt:lpstr>Queries/Comments/Feedback?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Multi-Objective Optimization Using Membrane Inspired Evolutionary Algorithm</dc:title>
  <dc:creator>Technical</dc:creator>
  <cp:lastModifiedBy>Technical</cp:lastModifiedBy>
  <cp:revision>195</cp:revision>
  <dcterms:modified xsi:type="dcterms:W3CDTF">2023-04-11T02:08:05Z</dcterms:modified>
</cp:coreProperties>
</file>